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Driver talks to master</a:t>
            </a:r>
            <a:r>
              <a:rPr lang="en-GB"/>
              <a:t> </a:t>
            </a:r>
            <a:r>
              <a:rPr b="1" lang="en-GB"/>
              <a:t>(single coordinator manages workers)</a:t>
            </a:r>
            <a:r>
              <a:rPr lang="en-GB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Driver and the executors run in their own Java processes, can be run on same (horizontal cluster) or separate machines (vertical cluster).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Driver splits a Spark application into tasks and schedules them to run on executors.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 driver coordinates workers and overall execution of tasks.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Master </a:t>
            </a:r>
            <a:r>
              <a:rPr lang="en-GB"/>
              <a:t>is a running Spark instance that connects to a cluster manager for resources.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The master acquires cluster nodes to run executors.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Workers/slaves</a:t>
            </a:r>
            <a:r>
              <a:rPr lang="en-GB"/>
              <a:t> are running Spark instances where executors live to execute tasks. (compute nodes)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Shape 56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" name="Shape 57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58" name="Shape 58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Shape 59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" name="Shape 60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61" name="Shape 61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" name="Shape 6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hape 112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" name="Shape 114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15" name="Shape 115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Shape 116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7" name="Shape 117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18" name="Shape 118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Shape 119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Shape 1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Shape 15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GwWbScFam0I" TargetMode="External"/><Relationship Id="rId4" Type="http://schemas.openxmlformats.org/officeDocument/2006/relationships/hyperlink" Target="https://youtu.be/9kI9lQorpMY" TargetMode="External"/><Relationship Id="rId5" Type="http://schemas.openxmlformats.org/officeDocument/2006/relationships/image" Target="../media/image09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zljchloe/CodeChix-Technical-Curriculums/blob/master/VMware-CodeHouse/CodeBig/src/basic_dataframe.py" TargetMode="External"/><Relationship Id="rId4" Type="http://schemas.openxmlformats.org/officeDocument/2006/relationships/hyperlink" Target="https://youtu.be/CRJE7-CBT1s" TargetMode="External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ibm.com/clouddataservices/sentiment-analysis-of-twitter-hashtags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.be/rmlyCOtpew8" TargetMode="External"/><Relationship Id="rId4" Type="http://schemas.openxmlformats.org/officeDocument/2006/relationships/hyperlink" Target="https://github.com/zljchloe/CodeChix-Technical-Curriculums/blob/master/VMware-CodeHouse/CodeBig/src/tic_tac_linear_reg.p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park.apache.org/downloads.html" TargetMode="External"/><Relationship Id="rId4" Type="http://schemas.openxmlformats.org/officeDocument/2006/relationships/hyperlink" Target="http://genomegeek.blogspot.com/2014/11/how-to-install-apache-spark-on-mac-os-x.html" TargetMode="External"/><Relationship Id="rId11" Type="http://schemas.openxmlformats.org/officeDocument/2006/relationships/hyperlink" Target="http://spark.apache.org/docs/latest/mllib-collaborative-filtering.html" TargetMode="External"/><Relationship Id="rId10" Type="http://schemas.openxmlformats.org/officeDocument/2006/relationships/hyperlink" Target="http://spark.apache.org/docs/latest/mllib-collaborative-filtering.html" TargetMode="External"/><Relationship Id="rId9" Type="http://schemas.openxmlformats.org/officeDocument/2006/relationships/hyperlink" Target="https://rpubs.com/wendyu/sparkr" TargetMode="External"/><Relationship Id="rId5" Type="http://schemas.openxmlformats.org/officeDocument/2006/relationships/hyperlink" Target="https://spark.apache.org/docs/latest/graphx-programming-guide.html" TargetMode="External"/><Relationship Id="rId6" Type="http://schemas.openxmlformats.org/officeDocument/2006/relationships/hyperlink" Target="https://aws.amazon.com/emr/details/spark/" TargetMode="External"/><Relationship Id="rId7" Type="http://schemas.openxmlformats.org/officeDocument/2006/relationships/hyperlink" Target="https://aws.amazon.com/blogs/aws/new-apache-spark-on-amazon-emr/" TargetMode="External"/><Relationship Id="rId8" Type="http://schemas.openxmlformats.org/officeDocument/2006/relationships/hyperlink" Target="http://stackoverflow.com/questions/27440377/unable-to-convert-spark-rdd-to-schema-rd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CodeBig</a:t>
            </a:r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Spark Ideas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Scala Interactive Interface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5" y="1152425"/>
            <a:ext cx="8691477" cy="34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Spark Exercises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415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Three step Sorted Word Count: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Map the words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</a:t>
            </a:r>
          </a:p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Font typeface="Open Sans"/>
            </a:pPr>
            <a:r>
              <a:rPr lang="en-GB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Collect the words in the sorted manner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 sz="900"/>
              <a:t>SortedWordCount Demo: </a:t>
            </a:r>
            <a:r>
              <a:rPr lang="en-GB" sz="900" u="sng">
                <a:solidFill>
                  <a:schemeClr val="hlink"/>
                </a:solidFill>
                <a:hlinkClick r:id="rId3"/>
              </a:rPr>
              <a:t>https://youtu.be/GwWbScFam0I</a:t>
            </a:r>
            <a:r>
              <a:rPr lang="en-GB" sz="9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 sz="900"/>
              <a:t>PiDemo: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https://youtu.be/9kI9lQorpMY</a:t>
            </a:r>
            <a:r>
              <a:rPr lang="en-GB" sz="900"/>
              <a:t> 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700" y="342149"/>
            <a:ext cx="4555299" cy="4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5925" y="3156725"/>
            <a:ext cx="1355500" cy="1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SQL Example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Given a dataset of employees list with their names and ages, do queries on it with Spark SQL as following: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Print out the data frame generated by reading the json file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Print out attribute types by printing schema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Show all names listed in the dataset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Count number of employees at each age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GB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Show all names of employees with age younger than 30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Employee.json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basic_dataframe.py (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link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(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 link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75" y="3091550"/>
            <a:ext cx="21812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Streaming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93850"/>
            <a:ext cx="8520600" cy="394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Streaming example from IBM’s project -</a:t>
            </a:r>
            <a:r>
              <a:rPr lang="en-GB" sz="1400"/>
              <a:t> Sentiment Analysis of Twitter Hashtags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https://developer.ibm.com/clouddataservices/sentiment-analysis-of-twitter-hashtags/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199" y="1603675"/>
            <a:ext cx="5029051" cy="27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MLlib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-GB"/>
              <a:t>MLlib is Apache Spark’s scalable machine learning library</a:t>
            </a:r>
            <a:br>
              <a:rPr lang="en-GB"/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MLlib incorporates following algorithms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Classification : Logistic regression, Naive Bayes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Regression : Linear Regression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Collaborative filtering : Alternative Least Sequence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Clustering: K-means 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Decomposition: SVD, PCA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Data scientists can use both Python and R to use Spark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200075" y="11950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8-16 at 9.50.47 AM.png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772425" y="2880725"/>
            <a:ext cx="4798200" cy="39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836050" y="2153725"/>
            <a:ext cx="5088900" cy="70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58337" y="1382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Tic Tac Linear Regression Algorithm</a:t>
            </a:r>
          </a:p>
        </p:txBody>
      </p:sp>
      <p:pic>
        <p:nvPicPr>
          <p:cNvPr descr="Screen Shot 2016-08-16 at 9.50.47 AM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845650"/>
            <a:ext cx="6343049" cy="4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926925" y="3598625"/>
            <a:ext cx="5497800" cy="59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 for Tic Tac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You can find demo link for Tic Tac Linear regression python program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3"/>
              </a:rPr>
              <a:t>YouTube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Github Link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-GB"/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25" y="1247225"/>
            <a:ext cx="1213999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673" y="1247225"/>
            <a:ext cx="1214000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249" y="1247225"/>
            <a:ext cx="1213999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800" y="1247225"/>
            <a:ext cx="1214000" cy="13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1081675" y="325607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Sejal Chauhan</a:t>
            </a:r>
          </a:p>
          <a:p>
            <a:pPr lvl="0">
              <a:spcBef>
                <a:spcPts val="0"/>
              </a:spcBef>
              <a:buNone/>
            </a:pPr>
            <a:r>
              <a:rPr lang="en-GB" sz="900"/>
              <a:t>University of Wisconsin-Madison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179" name="Shape 179"/>
          <p:cNvSpPr txBox="1"/>
          <p:nvPr/>
        </p:nvSpPr>
        <p:spPr>
          <a:xfrm>
            <a:off x="2811500" y="3256075"/>
            <a:ext cx="13575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Lyujia Zhang (Chloe)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Columbia University in the City of New York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4595025" y="325607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Shubhi Rani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Stony Brook University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593800" y="3297025"/>
            <a:ext cx="1357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Wan Chen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900"/>
              <a:t>University of Illinois at Urbana Champaign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949225" y="298025"/>
            <a:ext cx="388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chemeClr val="accent1"/>
                </a:solidFill>
              </a:rPr>
              <a:t>CodeBig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Ongoing and Future Work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GraphX for data stream processing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Collaborative Filtering: ALS(Alternating least squares)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Multi clustering across different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Where do I apply this amazing stuff?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Movie Recommendation - MLlib Collaborative Filtering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Flight Scheduling - MLlib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Data Streaming - Amazon product recommendation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References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https://spark.apache.org/downloads.html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http://genomegeek.blogspot.com/2014/11/how-to-install-apache-spark-on-mac-os-x.html</a:t>
            </a: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https://spark.apache.org/docs/latest/graphx-programming-guide.html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https://aws.amazon.com/emr/details/spark/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https://aws.amazon.com/blogs/aws/new-apache-spark-on-amazon-emr/</a:t>
            </a:r>
          </a:p>
          <a:p>
            <a:pPr indent="-304800" lvl="0" marL="45720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http://stackoverflow.com/questions/27440377/unable-to-convert-spark-rdd-to-schema-rdd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https://rpubs.com/wendyu/sparkr</a:t>
            </a: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http://spark.apache.org/docs/latest/mllib-collaborative-filtering.htm</a:t>
            </a:r>
            <a:r>
              <a:rPr lang="en-GB" sz="1200" u="sng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l</a:t>
            </a:r>
          </a:p>
          <a:p>
            <a:pPr indent="-304800" lvl="0" marL="457200" rtl="0">
              <a:spcBef>
                <a:spcPts val="0"/>
              </a:spcBef>
              <a:buClr>
                <a:srgbClr val="008CC9"/>
              </a:buClr>
              <a:buSzPct val="100000"/>
              <a:buFont typeface="Arial"/>
            </a:pPr>
            <a:r>
              <a:rPr lang="en-GB" sz="1200">
                <a:solidFill>
                  <a:srgbClr val="008CC9"/>
                </a:solidFill>
                <a:latin typeface="Arial"/>
                <a:ea typeface="Arial"/>
                <a:cs typeface="Arial"/>
                <a:sym typeface="Arial"/>
              </a:rPr>
              <a:t>https://spark.apache.org/docs/1.2.0/programming-guide.html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8CC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CC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Summary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Thank you for attending the brief session on Spark.</a:t>
            </a:r>
            <a:br>
              <a:rPr lang="en-GB"/>
            </a:b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There are humongous real life problems that can be solved much faster using Spark</a:t>
            </a:r>
            <a:br>
              <a:rPr lang="en-GB"/>
            </a:br>
            <a:br>
              <a:rPr lang="en-GB"/>
            </a:br>
          </a:p>
          <a:p>
            <a:pPr indent="-228600" lvl="0" marL="457200">
              <a:spcBef>
                <a:spcPts val="0"/>
              </a:spcBef>
            </a:pPr>
            <a:r>
              <a:rPr lang="en-GB"/>
              <a:t>Spark Ideas and Code Big!!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311700" y="683350"/>
            <a:ext cx="8520600" cy="7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Spark is Coming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00" y="1549250"/>
            <a:ext cx="6389774" cy="3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What is Spark?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Apache Spark™ is a fast and general engine for large-scale data processing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DAG Execution Engine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Cyclic Dataflow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In-memory caching and faster execution 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Using RDD(Resilient Distributed Datasets)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Supports applications written in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 Java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Python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Scala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</a:pPr>
            <a:r>
              <a:rPr lang="en-GB">
                <a:solidFill>
                  <a:srgbClr val="666666"/>
                </a:solidFill>
              </a:rPr>
              <a:t>Over 80 operators to facilitate parallel apps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64250" y="4746150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>
                <a:solidFill>
                  <a:srgbClr val="999999"/>
                </a:solidFill>
              </a:rPr>
              <a:t>http://spark.apache.org/images/spark-logo-trademark.png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225" y="1658150"/>
            <a:ext cx="3186625" cy="25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Architecture Overview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10375" y="4039750"/>
            <a:ext cx="8853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/>
              <a:t>https://media.licdn.com/mpr/mpr/shrinknp_800_800/AAEAAQAAAAAAAAbEAAAAJDMwMDUxZTkwLTA1MjMtNDkxZS05NTU1LTA2NjNjOGQxYWIwNg.jpg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12960" l="0" r="0" t="22973"/>
          <a:stretch/>
        </p:blipFill>
        <p:spPr>
          <a:xfrm>
            <a:off x="4359824" y="1152475"/>
            <a:ext cx="4603849" cy="33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076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>
                <a:solidFill>
                  <a:srgbClr val="666666"/>
                </a:solidFill>
              </a:rPr>
              <a:t>Components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Applications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Hive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Data Processing Engines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Spark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Char char="●"/>
            </a:pPr>
            <a:r>
              <a:rPr lang="en-GB">
                <a:solidFill>
                  <a:srgbClr val="666666"/>
                </a:solidFill>
              </a:rPr>
              <a:t>App and resource management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6666"/>
              <a:buChar char="○"/>
            </a:pPr>
            <a:r>
              <a:rPr lang="en-GB">
                <a:solidFill>
                  <a:srgbClr val="666666"/>
                </a:solidFill>
              </a:rPr>
              <a:t>YARN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 Architecture (master/slave architecture)</a:t>
            </a:r>
          </a:p>
        </p:txBody>
      </p:sp>
      <p:pic>
        <p:nvPicPr>
          <p:cNvPr descr="Untitled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87" y="1109662"/>
            <a:ext cx="56102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56325" y="2598025"/>
            <a:ext cx="14382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SparkEnv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TaskScheduler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DAGScheduler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Spark?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048200"/>
            <a:ext cx="450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Low-level Optimizations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-GB"/>
              <a:t>DAG</a:t>
            </a:r>
            <a:r>
              <a:rPr lang="en-GB"/>
              <a:t>( directed acyclic graph) of computation stages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-GB"/>
              <a:t>Lazy evaluation</a:t>
            </a:r>
            <a:r>
              <a:rPr lang="en-GB"/>
              <a:t>(Postpone any processing until really required for action)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Low-latency iterative workloads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Cache intermediate data in memory for faster model building and training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-GB"/>
              <a:t>Machine Learning algorithms require plenty of iterations before convergence</a:t>
            </a:r>
          </a:p>
          <a:p>
            <a:pPr indent="-228600" lvl="2" marL="1371600">
              <a:spcBef>
                <a:spcPts val="0"/>
              </a:spcBef>
            </a:pPr>
            <a:r>
              <a:rPr lang="en-GB"/>
              <a:t>Graph algorithms traverse all nodes and edges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650" y="445025"/>
            <a:ext cx="4200349" cy="4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320100" y="4801325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>
                <a:solidFill>
                  <a:srgbClr val="B7B7B7"/>
                </a:solidFill>
              </a:rPr>
              <a:t>http://image.slidesharecdn.com/6-150108024847-conversion-gate02/95/scala-and-spark-10-638.jpg?cb=1420685361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Programming Paradigm and Basic Concepts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266325"/>
            <a:ext cx="4655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Distribute a large data set on multiple nodes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 functions row by row 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Group data by a key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 aggregate operations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75" y="1152424"/>
            <a:ext cx="3447175" cy="38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08400" y="4823400"/>
            <a:ext cx="70200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>
                <a:solidFill>
                  <a:srgbClr val="B7B7B7"/>
                </a:solidFill>
              </a:rPr>
              <a:t>http://1.bp.blogspot.com/-n4yvEQU--bQ/VHktMl5yzSI/AAAAAAAABI8/rmDb69CpgUE/s1600/p1.png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Basic Concepts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lang="en-GB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Resilient Distributed Datasets </a:t>
            </a: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RDD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Input, output, and intermediate data in-memory caching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→ apply actions to RDD to return values</a:t>
            </a:r>
            <a:b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→ transformations to return new RDD.</a:t>
            </a:r>
          </a:p>
          <a:p>
            <a:pPr indent="-31750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Transformation</a:t>
            </a:r>
            <a:r>
              <a:rPr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 - rdd.map for adding a constant for each item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Filter - rdd.filter for items satisfying a condition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reduceByKey - rdd.reduceByKey for reduction within a group using a key</a:t>
            </a:r>
            <a:b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indent="-3175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Collect - rdd.collect for printing items</a:t>
            </a:r>
          </a:p>
          <a:p>
            <a:pPr indent="-2286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Font typeface="Arial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Reduce - rdd.reduce for summation/mean</a:t>
            </a:r>
          </a:p>
          <a:p>
            <a:pPr indent="0" lvl="0" marL="457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